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276" r:id="rId2"/>
    <p:sldId id="277" r:id="rId3"/>
    <p:sldId id="278" r:id="rId4"/>
  </p:sldIdLst>
  <p:sldSz cx="18288000" cy="10287000"/>
  <p:notesSz cx="6797675" cy="9926638"/>
  <p:embeddedFontLst>
    <p:embeddedFont>
      <p:font typeface="Calibri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96B2E"/>
    <a:srgbClr val="DF6D0F"/>
    <a:srgbClr val="FFFF00"/>
    <a:srgbClr val="FFFF99"/>
    <a:srgbClr val="1204CC"/>
    <a:srgbClr val="231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622" autoAdjust="0"/>
  </p:normalViewPr>
  <p:slideViewPr>
    <p:cSldViewPr>
      <p:cViewPr>
        <p:scale>
          <a:sx n="78" d="100"/>
          <a:sy n="78" d="100"/>
        </p:scale>
        <p:origin x="-50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021B3-5049-4A0D-A213-622B24E359CF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54A43-9B2B-4C97-A68D-B98037BC4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925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14366" y="346091"/>
            <a:ext cx="1883814" cy="1883814"/>
          </a:xfrm>
          <a:custGeom>
            <a:avLst/>
            <a:gdLst/>
            <a:ahLst/>
            <a:cxnLst/>
            <a:rect l="l" t="t" r="r" b="b"/>
            <a:pathLst>
              <a:path w="1883814" h="1883814">
                <a:moveTo>
                  <a:pt x="0" y="0"/>
                </a:moveTo>
                <a:lnTo>
                  <a:pt x="1883814" y="0"/>
                </a:lnTo>
                <a:lnTo>
                  <a:pt x="1883814" y="1883813"/>
                </a:lnTo>
                <a:lnTo>
                  <a:pt x="0" y="188381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5" name="Freeform 5"/>
          <p:cNvSpPr/>
          <p:nvPr/>
        </p:nvSpPr>
        <p:spPr>
          <a:xfrm>
            <a:off x="0" y="5171412"/>
            <a:ext cx="4571472" cy="6945428"/>
          </a:xfrm>
          <a:custGeom>
            <a:avLst/>
            <a:gdLst/>
            <a:ahLst/>
            <a:cxnLst/>
            <a:rect l="l" t="t" r="r" b="b"/>
            <a:pathLst>
              <a:path w="4571472" h="6945428">
                <a:moveTo>
                  <a:pt x="0" y="0"/>
                </a:moveTo>
                <a:lnTo>
                  <a:pt x="4571472" y="0"/>
                </a:lnTo>
                <a:lnTo>
                  <a:pt x="4571472" y="6945429"/>
                </a:lnTo>
                <a:lnTo>
                  <a:pt x="0" y="69454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grpSp>
        <p:nvGrpSpPr>
          <p:cNvPr id="27" name="Group 27"/>
          <p:cNvGrpSpPr>
            <a:grpSpLocks noChangeAspect="1"/>
          </p:cNvGrpSpPr>
          <p:nvPr/>
        </p:nvGrpSpPr>
        <p:grpSpPr>
          <a:xfrm>
            <a:off x="7591362" y="4491371"/>
            <a:ext cx="13069" cy="39204"/>
            <a:chOff x="0" y="0"/>
            <a:chExt cx="57544" cy="172631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57531" cy="172593"/>
            </a:xfrm>
            <a:custGeom>
              <a:avLst/>
              <a:gdLst/>
              <a:ahLst/>
              <a:cxnLst/>
              <a:rect l="l" t="t" r="r" b="b"/>
              <a:pathLst>
                <a:path w="57531" h="172593">
                  <a:moveTo>
                    <a:pt x="57531" y="172593"/>
                  </a:moveTo>
                  <a:lnTo>
                    <a:pt x="0" y="172593"/>
                  </a:lnTo>
                  <a:lnTo>
                    <a:pt x="0" y="0"/>
                  </a:lnTo>
                  <a:lnTo>
                    <a:pt x="5753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6E19FAC-D823-4E34-9A4E-07740603EFFB}"/>
              </a:ext>
            </a:extLst>
          </p:cNvPr>
          <p:cNvSpPr/>
          <p:nvPr/>
        </p:nvSpPr>
        <p:spPr>
          <a:xfrm>
            <a:off x="3048000" y="332204"/>
            <a:ext cx="14725650" cy="9425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Памятка руководителю ВКР </a:t>
            </a:r>
          </a:p>
          <a:p>
            <a:pPr algn="ctr"/>
            <a:endParaRPr lang="ru-RU" sz="2000" b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u="sng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en-US" sz="3600" b="1" u="sng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01 </a:t>
            </a:r>
            <a:r>
              <a:rPr lang="ru-RU" sz="3600" b="1" u="sng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октября</a:t>
            </a:r>
            <a:r>
              <a:rPr lang="ru-RU" sz="36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– определить тематику ВКР в </a:t>
            </a:r>
            <a:r>
              <a:rPr lang="ru-RU" sz="36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соотвествии</a:t>
            </a:r>
            <a:r>
              <a:rPr lang="ru-RU" sz="36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с ФГОС и в диалоге с работодателем</a:t>
            </a:r>
          </a:p>
          <a:p>
            <a:pPr algn="just"/>
            <a:endParaRPr lang="ru-RU" sz="20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b="1" u="sng" dirty="0">
                <a:latin typeface="+mj-lt"/>
                <a:cs typeface="Times New Roman" panose="02020603050405020304" pitchFamily="18" charset="0"/>
              </a:rPr>
              <a:t>до 01 декабря 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– подготовить проекты приказов о назначении тем и руководителей ВКР за выпускниками. </a:t>
            </a:r>
          </a:p>
          <a:p>
            <a:pPr algn="just"/>
            <a:r>
              <a:rPr lang="ru-RU" sz="3200" i="1" dirty="0">
                <a:latin typeface="+mj-lt"/>
                <a:cs typeface="Times New Roman" panose="02020603050405020304" pitchFamily="18" charset="0"/>
              </a:rPr>
              <a:t>При необходимости (</a:t>
            </a:r>
            <a:r>
              <a:rPr lang="ru-RU" sz="3200" b="1" i="1" dirty="0">
                <a:latin typeface="+mj-lt"/>
                <a:cs typeface="Times New Roman" panose="02020603050405020304" pitchFamily="18" charset="0"/>
              </a:rPr>
              <a:t>до 15 февраля</a:t>
            </a:r>
            <a:r>
              <a:rPr lang="ru-RU" sz="3200" i="1" dirty="0">
                <a:latin typeface="+mj-lt"/>
                <a:cs typeface="Times New Roman" panose="02020603050405020304" pitchFamily="18" charset="0"/>
              </a:rPr>
              <a:t>) тема ВКР приказом может быть изменена или добавлена к списку тематики ВКР (по согласованию с заведующим СП).</a:t>
            </a:r>
          </a:p>
          <a:p>
            <a:pPr algn="just"/>
            <a:endParaRPr lang="ru-RU" sz="2000" dirty="0">
              <a:latin typeface="+mj-lt"/>
              <a:cs typeface="Times New Roman" panose="02020603050405020304" pitchFamily="18" charset="0"/>
            </a:endParaRPr>
          </a:p>
          <a:p>
            <a:pPr algn="just"/>
            <a:r>
              <a:rPr lang="ru-RU" sz="3600" b="1" u="sng" dirty="0">
                <a:latin typeface="+mj-lt"/>
                <a:cs typeface="Times New Roman" panose="02020603050405020304" pitchFamily="18" charset="0"/>
              </a:rPr>
              <a:t>до 18 мая 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- обучающимся групп сдать ВКР руководителям ВКР</a:t>
            </a:r>
          </a:p>
          <a:p>
            <a:pPr algn="just"/>
            <a:r>
              <a:rPr lang="ru-RU" sz="3600" dirty="0">
                <a:latin typeface="+mj-lt"/>
                <a:cs typeface="Times New Roman" panose="02020603050405020304" pitchFamily="18" charset="0"/>
              </a:rPr>
              <a:t>		   - руководителям </a:t>
            </a:r>
            <a:r>
              <a:rPr lang="ru-RU" sz="3600" i="1" dirty="0">
                <a:latin typeface="+mj-lt"/>
                <a:cs typeface="Times New Roman" panose="02020603050405020304" pitchFamily="18" charset="0"/>
              </a:rPr>
              <a:t>ВКР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 написать отзывы по ВКР (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см.образец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ru-RU" sz="2000" dirty="0">
              <a:latin typeface="+mj-lt"/>
              <a:cs typeface="Times New Roman" panose="02020603050405020304" pitchFamily="18" charset="0"/>
            </a:endParaRPr>
          </a:p>
          <a:p>
            <a:pPr algn="just"/>
            <a:r>
              <a:rPr lang="ru-RU" sz="3600" b="1" u="sng" dirty="0">
                <a:latin typeface="+mj-lt"/>
                <a:cs typeface="Times New Roman" panose="02020603050405020304" pitchFamily="18" charset="0"/>
              </a:rPr>
              <a:t>до 30 мая</a:t>
            </a:r>
            <a:r>
              <a:rPr lang="ru-RU" sz="36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- заместителям заведующих СП организовать рецензирование ВКР (</a:t>
            </a:r>
            <a:r>
              <a:rPr lang="ru-RU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см.образец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000" dirty="0">
              <a:latin typeface="+mj-lt"/>
              <a:cs typeface="Times New Roman" panose="02020603050405020304" pitchFamily="18" charset="0"/>
            </a:endParaRPr>
          </a:p>
          <a:p>
            <a:pPr algn="just"/>
            <a:r>
              <a:rPr lang="ru-RU" sz="3600" b="1" u="sng" dirty="0">
                <a:latin typeface="+mj-lt"/>
                <a:cs typeface="Times New Roman" panose="02020603050405020304" pitchFamily="18" charset="0"/>
              </a:rPr>
              <a:t>до 30 мая</a:t>
            </a:r>
            <a:r>
              <a:rPr lang="ru-RU" sz="3600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+mj-lt"/>
                <a:cs typeface="Times New Roman" panose="02020603050405020304" pitchFamily="18" charset="0"/>
              </a:rPr>
              <a:t>– сотрудникам состоящим в комиссии по защите ВКР провести предварительную защиту ВКР</a:t>
            </a:r>
          </a:p>
          <a:p>
            <a:pPr algn="just"/>
            <a:endParaRPr lang="ru-RU" sz="105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7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14366" y="346091"/>
            <a:ext cx="1883814" cy="1883814"/>
          </a:xfrm>
          <a:custGeom>
            <a:avLst/>
            <a:gdLst/>
            <a:ahLst/>
            <a:cxnLst/>
            <a:rect l="l" t="t" r="r" b="b"/>
            <a:pathLst>
              <a:path w="1883814" h="1883814">
                <a:moveTo>
                  <a:pt x="0" y="0"/>
                </a:moveTo>
                <a:lnTo>
                  <a:pt x="1883814" y="0"/>
                </a:lnTo>
                <a:lnTo>
                  <a:pt x="1883814" y="1883813"/>
                </a:lnTo>
                <a:lnTo>
                  <a:pt x="0" y="188381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5" name="Freeform 5"/>
          <p:cNvSpPr/>
          <p:nvPr/>
        </p:nvSpPr>
        <p:spPr>
          <a:xfrm>
            <a:off x="0" y="5171412"/>
            <a:ext cx="4571472" cy="6945428"/>
          </a:xfrm>
          <a:custGeom>
            <a:avLst/>
            <a:gdLst/>
            <a:ahLst/>
            <a:cxnLst/>
            <a:rect l="l" t="t" r="r" b="b"/>
            <a:pathLst>
              <a:path w="4571472" h="6945428">
                <a:moveTo>
                  <a:pt x="0" y="0"/>
                </a:moveTo>
                <a:lnTo>
                  <a:pt x="4571472" y="0"/>
                </a:lnTo>
                <a:lnTo>
                  <a:pt x="4571472" y="6945429"/>
                </a:lnTo>
                <a:lnTo>
                  <a:pt x="0" y="69454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grpSp>
        <p:nvGrpSpPr>
          <p:cNvPr id="27" name="Group 27"/>
          <p:cNvGrpSpPr>
            <a:grpSpLocks noChangeAspect="1"/>
          </p:cNvGrpSpPr>
          <p:nvPr/>
        </p:nvGrpSpPr>
        <p:grpSpPr>
          <a:xfrm>
            <a:off x="7591362" y="4491371"/>
            <a:ext cx="13069" cy="39204"/>
            <a:chOff x="0" y="0"/>
            <a:chExt cx="57544" cy="172631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57531" cy="172593"/>
            </a:xfrm>
            <a:custGeom>
              <a:avLst/>
              <a:gdLst/>
              <a:ahLst/>
              <a:cxnLst/>
              <a:rect l="l" t="t" r="r" b="b"/>
              <a:pathLst>
                <a:path w="57531" h="172593">
                  <a:moveTo>
                    <a:pt x="57531" y="172593"/>
                  </a:moveTo>
                  <a:lnTo>
                    <a:pt x="0" y="172593"/>
                  </a:lnTo>
                  <a:lnTo>
                    <a:pt x="0" y="0"/>
                  </a:lnTo>
                  <a:lnTo>
                    <a:pt x="5753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6E19FAC-D823-4E34-9A4E-07740603EFFB}"/>
              </a:ext>
            </a:extLst>
          </p:cNvPr>
          <p:cNvSpPr/>
          <p:nvPr/>
        </p:nvSpPr>
        <p:spPr>
          <a:xfrm>
            <a:off x="2971800" y="60358"/>
            <a:ext cx="14725650" cy="1029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Структура дипломной работы (дипломного проекта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Объем работы (проекта) не менее 50 листов</a:t>
            </a:r>
          </a:p>
          <a:p>
            <a:pPr algn="ctr"/>
            <a:endParaRPr lang="ru-RU" sz="2400" b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Титульный лист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см.образец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 на выполнение дипломной работы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(дипломного проекта) (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см.образец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Оглавление</a:t>
            </a:r>
          </a:p>
          <a:p>
            <a:pPr marL="571500" indent="-571500" algn="just">
              <a:buAutoNum type="romanUcPeriod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актуальность, практическая значимость, что будет рассмотрено в работе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(2-3 страницы).</a:t>
            </a:r>
          </a:p>
          <a:p>
            <a:pPr algn="just"/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	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часть </a:t>
            </a:r>
          </a:p>
          <a:p>
            <a:pPr algn="just"/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I 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теоретическая часть</a:t>
            </a:r>
          </a:p>
          <a:p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II.II 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практическая 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</a:t>
            </a:r>
          </a:p>
          <a:p>
            <a:endParaRPr lang="ru-RU" sz="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AutoNum type="romanUcPeriod" startAt="3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Заключение: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было рассмотрено в работе, рекомендации по использованию полученных результатов (последовательное, логическое, краткое изложение результатов, значимость полученных результатов, предложения по их использованию и направлению для дальнейших исследований в данной сфере), экономический эффект. </a:t>
            </a: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(2-3 страницы).</a:t>
            </a:r>
          </a:p>
          <a:p>
            <a:pPr algn="just"/>
            <a:endParaRPr lang="ru-RU" sz="8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>
              <a:buAutoNum type="romanUcPeriod" startAt="4"/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Список используемых источников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(не менее 15 источников, в том числе монографии и научные работы,  Интернет - источники, год издания не более 5 лет).</a:t>
            </a:r>
          </a:p>
          <a:p>
            <a:pPr algn="just"/>
            <a:endParaRPr lang="ru-RU" sz="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Приложения</a:t>
            </a:r>
          </a:p>
          <a:p>
            <a:pPr algn="just"/>
            <a:endParaRPr lang="ru-RU" sz="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файлах (отзыв, рецензия, распечатанная презентация) НА ФЛЕШКАХ  НЕЛЬЗЯ!!!</a:t>
            </a:r>
          </a:p>
          <a:p>
            <a:pPr algn="ctr"/>
            <a:endParaRPr lang="ru-RU" sz="800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Подробное описание в памятке!</a:t>
            </a:r>
          </a:p>
          <a:p>
            <a:pPr algn="just"/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2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14366" y="346091"/>
            <a:ext cx="1883814" cy="1883814"/>
          </a:xfrm>
          <a:custGeom>
            <a:avLst/>
            <a:gdLst/>
            <a:ahLst/>
            <a:cxnLst/>
            <a:rect l="l" t="t" r="r" b="b"/>
            <a:pathLst>
              <a:path w="1883814" h="1883814">
                <a:moveTo>
                  <a:pt x="0" y="0"/>
                </a:moveTo>
                <a:lnTo>
                  <a:pt x="1883814" y="0"/>
                </a:lnTo>
                <a:lnTo>
                  <a:pt x="1883814" y="1883813"/>
                </a:lnTo>
                <a:lnTo>
                  <a:pt x="0" y="188381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sp>
        <p:nvSpPr>
          <p:cNvPr id="5" name="Freeform 5"/>
          <p:cNvSpPr/>
          <p:nvPr/>
        </p:nvSpPr>
        <p:spPr>
          <a:xfrm>
            <a:off x="0" y="5171412"/>
            <a:ext cx="4571472" cy="6945428"/>
          </a:xfrm>
          <a:custGeom>
            <a:avLst/>
            <a:gdLst/>
            <a:ahLst/>
            <a:cxnLst/>
            <a:rect l="l" t="t" r="r" b="b"/>
            <a:pathLst>
              <a:path w="4571472" h="6945428">
                <a:moveTo>
                  <a:pt x="0" y="0"/>
                </a:moveTo>
                <a:lnTo>
                  <a:pt x="4571472" y="0"/>
                </a:lnTo>
                <a:lnTo>
                  <a:pt x="4571472" y="6945429"/>
                </a:lnTo>
                <a:lnTo>
                  <a:pt x="0" y="69454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ru-RU"/>
          </a:p>
        </p:txBody>
      </p:sp>
      <p:grpSp>
        <p:nvGrpSpPr>
          <p:cNvPr id="27" name="Group 27"/>
          <p:cNvGrpSpPr>
            <a:grpSpLocks noChangeAspect="1"/>
          </p:cNvGrpSpPr>
          <p:nvPr/>
        </p:nvGrpSpPr>
        <p:grpSpPr>
          <a:xfrm>
            <a:off x="7591362" y="4491371"/>
            <a:ext cx="13069" cy="39204"/>
            <a:chOff x="0" y="0"/>
            <a:chExt cx="57544" cy="172631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57531" cy="172593"/>
            </a:xfrm>
            <a:custGeom>
              <a:avLst/>
              <a:gdLst/>
              <a:ahLst/>
              <a:cxnLst/>
              <a:rect l="l" t="t" r="r" b="b"/>
              <a:pathLst>
                <a:path w="57531" h="172593">
                  <a:moveTo>
                    <a:pt x="57531" y="172593"/>
                  </a:moveTo>
                  <a:lnTo>
                    <a:pt x="0" y="172593"/>
                  </a:lnTo>
                  <a:lnTo>
                    <a:pt x="0" y="0"/>
                  </a:lnTo>
                  <a:lnTo>
                    <a:pt x="5753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6E19FAC-D823-4E34-9A4E-07740603EFFB}"/>
              </a:ext>
            </a:extLst>
          </p:cNvPr>
          <p:cNvSpPr/>
          <p:nvPr/>
        </p:nvSpPr>
        <p:spPr>
          <a:xfrm>
            <a:off x="3048000" y="332204"/>
            <a:ext cx="14725650" cy="949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Презентация дипломной работы (дипломного проекта) </a:t>
            </a:r>
          </a:p>
          <a:p>
            <a:pPr algn="just"/>
            <a:endParaRPr lang="ru-RU" sz="4000" b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Соотношение текста и графики: </a:t>
            </a:r>
          </a:p>
          <a:p>
            <a:pPr algn="just">
              <a:lnSpc>
                <a:spcPct val="150000"/>
              </a:lnSpc>
            </a:pPr>
            <a:endParaRPr lang="ru-RU" sz="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 20% текста (включая заголовки, маркеры и подписи).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до 80% изображений, графиков, схем и других визуальных элементов.</a:t>
            </a:r>
          </a:p>
          <a:p>
            <a:pPr algn="just">
              <a:lnSpc>
                <a:spcPct val="150000"/>
              </a:lnSpc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Соотношение времени выступления по структуре дипломной работы: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	</a:t>
            </a:r>
            <a:r>
              <a:rPr lang="ru-RU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Введение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не более 1 минуты. Обозначается тема, её актуальность, задачи/цель.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	 </a:t>
            </a:r>
            <a:r>
              <a:rPr lang="ru-RU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часть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5-7 минут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теоретическая часть – только общая характеристика предприятия</a:t>
            </a:r>
          </a:p>
          <a:p>
            <a:pPr algn="just">
              <a:lnSpc>
                <a:spcPct val="150000"/>
              </a:lnSpc>
            </a:pP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практическая - основные этапы, расчёты, исследования, анализ, опыты, сравнения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	</a:t>
            </a:r>
            <a:r>
              <a:rPr lang="ru-RU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не более 2 минут. </a:t>
            </a:r>
          </a:p>
          <a:p>
            <a:pPr algn="just"/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885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3157</TotalTime>
  <Words>172</Words>
  <Application>Microsoft Office PowerPoint</Application>
  <PresentationFormat>Произвольный</PresentationFormat>
  <Paragraphs>51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Calibri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+7 499 346-37-14, доб. 125 https://schelcol.ru/ mo_chelkoll@mosreg.ru</dc:title>
  <dc:creator>admin</dc:creator>
  <cp:lastModifiedBy>Julia</cp:lastModifiedBy>
  <cp:revision>132</cp:revision>
  <cp:lastPrinted>2023-12-14T16:25:46Z</cp:lastPrinted>
  <dcterms:created xsi:type="dcterms:W3CDTF">2006-08-16T00:00:00Z</dcterms:created>
  <dcterms:modified xsi:type="dcterms:W3CDTF">2026-01-20T13:58:13Z</dcterms:modified>
  <dc:identifier>DAFuHg9S040</dc:identifier>
</cp:coreProperties>
</file>